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3"/>
    <p:sldId id="259" r:id="rId4"/>
    <p:sldId id="341" r:id="rId5"/>
    <p:sldId id="354" r:id="rId6"/>
    <p:sldId id="355" r:id="rId7"/>
    <p:sldId id="356" r:id="rId8"/>
    <p:sldId id="357" r:id="rId9"/>
    <p:sldId id="358" r:id="rId10"/>
    <p:sldId id="361" r:id="rId11"/>
    <p:sldId id="360" r:id="rId12"/>
    <p:sldId id="359" r:id="rId13"/>
  </p:sldIdLst>
  <p:sldSz cx="12192000" cy="6858000"/>
  <p:notesSz cx="6858000" cy="9144000"/>
  <p:embeddedFontLst>
    <p:embeddedFont>
      <p:font typeface="站酷小薇LOGO体" panose="02010600010101010101" pitchFamily="2" charset="-122"/>
      <p:regular r:id="rId18"/>
    </p:embeddedFont>
    <p:embeddedFont>
      <p:font typeface="汉仪雅酷黑 55W" panose="020B0504020202020204" pitchFamily="34" charset="-122"/>
      <p:regular r:id="rId19"/>
    </p:embeddedFont>
    <p:embeddedFont>
      <p:font typeface="黑体" panose="02010609060101010101" charset="-122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9DEA"/>
    <a:srgbClr val="E4A3B7"/>
    <a:srgbClr val="C2C8F2"/>
    <a:srgbClr val="E6BECF"/>
    <a:srgbClr val="ADC9E1"/>
    <a:srgbClr val="8C95E8"/>
    <a:srgbClr val="172073"/>
    <a:srgbClr val="D4DBE5"/>
    <a:srgbClr val="ECE5C8"/>
    <a:srgbClr val="F2D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microsoft.com/office/2007/relationships/hdphoto" Target="../media/image6.wdp"/><Relationship Id="rId5" Type="http://schemas.openxmlformats.org/officeDocument/2006/relationships/image" Target="../media/image10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图片 25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9" name="图片 258"/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975" b="24729"/>
          <a:stretch>
            <a:fillRect/>
          </a:stretch>
        </p:blipFill>
        <p:spPr>
          <a:xfrm rot="17994251">
            <a:off x="9055249" y="-1436692"/>
            <a:ext cx="3412307" cy="5164245"/>
          </a:xfrm>
          <a:custGeom>
            <a:avLst/>
            <a:gdLst>
              <a:gd name="connsiteX0" fmla="*/ 1542471 w 3412307"/>
              <a:gd name="connsiteY0" fmla="*/ 0 h 5164245"/>
              <a:gd name="connsiteX1" fmla="*/ 3412307 w 3412307"/>
              <a:gd name="connsiteY1" fmla="*/ 3251196 h 5164245"/>
              <a:gd name="connsiteX2" fmla="*/ 85974 w 3412307"/>
              <a:gd name="connsiteY2" fmla="*/ 5164245 h 5164245"/>
              <a:gd name="connsiteX3" fmla="*/ 0 w 3412307"/>
              <a:gd name="connsiteY3" fmla="*/ 5014758 h 5164245"/>
              <a:gd name="connsiteX4" fmla="*/ 0 w 3412307"/>
              <a:gd name="connsiteY4" fmla="*/ 0 h 516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307" h="5164245">
                <a:moveTo>
                  <a:pt x="1542471" y="0"/>
                </a:moveTo>
                <a:lnTo>
                  <a:pt x="3412307" y="3251196"/>
                </a:lnTo>
                <a:lnTo>
                  <a:pt x="85974" y="5164245"/>
                </a:lnTo>
                <a:lnTo>
                  <a:pt x="0" y="501475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 userDrawn="1"/>
        </p:nvSpPr>
        <p:spPr>
          <a:xfrm>
            <a:off x="119136" y="293595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002" b="38443"/>
          <a:stretch>
            <a:fillRect/>
          </a:stretch>
        </p:blipFill>
        <p:spPr>
          <a:xfrm rot="16200000">
            <a:off x="8918602" y="-704036"/>
            <a:ext cx="2569362" cy="3977435"/>
          </a:xfrm>
          <a:custGeom>
            <a:avLst/>
            <a:gdLst>
              <a:gd name="connsiteX0" fmla="*/ 2569362 w 2569362"/>
              <a:gd name="connsiteY0" fmla="*/ 0 h 3977435"/>
              <a:gd name="connsiteX1" fmla="*/ 2569362 w 2569362"/>
              <a:gd name="connsiteY1" fmla="*/ 3977435 h 3977435"/>
              <a:gd name="connsiteX2" fmla="*/ 0 w 2569362"/>
              <a:gd name="connsiteY2" fmla="*/ 3977435 h 3977435"/>
              <a:gd name="connsiteX3" fmla="*/ 0 w 2569362"/>
              <a:gd name="connsiteY3" fmla="*/ 0 h 39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62" h="3977435">
                <a:moveTo>
                  <a:pt x="2569362" y="0"/>
                </a:moveTo>
                <a:lnTo>
                  <a:pt x="2569362" y="3977435"/>
                </a:lnTo>
                <a:lnTo>
                  <a:pt x="0" y="397743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17" b="3700"/>
          <a:stretch>
            <a:fillRect/>
          </a:stretch>
        </p:blipFill>
        <p:spPr>
          <a:xfrm rot="17994251">
            <a:off x="788924" y="4955377"/>
            <a:ext cx="1888662" cy="3620176"/>
          </a:xfrm>
          <a:custGeom>
            <a:avLst/>
            <a:gdLst>
              <a:gd name="connsiteX0" fmla="*/ 1888662 w 1888662"/>
              <a:gd name="connsiteY0" fmla="*/ 0 h 3620176"/>
              <a:gd name="connsiteX1" fmla="*/ 1888662 w 1888662"/>
              <a:gd name="connsiteY1" fmla="*/ 3614393 h 3620176"/>
              <a:gd name="connsiteX2" fmla="*/ 1878606 w 1888662"/>
              <a:gd name="connsiteY2" fmla="*/ 3620176 h 3620176"/>
              <a:gd name="connsiteX3" fmla="*/ 0 w 1888662"/>
              <a:gd name="connsiteY3" fmla="*/ 353732 h 3620176"/>
              <a:gd name="connsiteX4" fmla="*/ 615055 w 1888662"/>
              <a:gd name="connsiteY4" fmla="*/ 0 h 362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8662" h="3620176">
                <a:moveTo>
                  <a:pt x="1888662" y="0"/>
                </a:moveTo>
                <a:lnTo>
                  <a:pt x="1888662" y="3614393"/>
                </a:lnTo>
                <a:lnTo>
                  <a:pt x="1878606" y="3620176"/>
                </a:lnTo>
                <a:lnTo>
                  <a:pt x="0" y="353732"/>
                </a:lnTo>
                <a:lnTo>
                  <a:pt x="615055" y="0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 userDrawn="1"/>
        </p:nvSpPr>
        <p:spPr>
          <a:xfrm>
            <a:off x="71603" y="352588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rgbClr val="172073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rgbClr val="172073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 userDrawn="1"/>
        </p:nvSpPr>
        <p:spPr>
          <a:xfrm>
            <a:off x="119136" y="293595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89760" y="2268220"/>
            <a:ext cx="8412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>
                <a:latin typeface="+mn-ea"/>
                <a:cs typeface="+mn-ea"/>
                <a:sym typeface="+mn-lt"/>
              </a:rPr>
              <a:t>餐厅新项目设计思路</a:t>
            </a:r>
            <a:endParaRPr lang="zh-CN" altLang="en-US" sz="7200"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09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任务、挑战、成就设计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3395" y="1028700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任务（原麦格的农场小镇的挑战）：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奖励宝箱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金币。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无限刷新。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有限时任务和非限时任务两种，给玩家带来节奏变化。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395" y="2596515"/>
            <a:ext cx="9756775" cy="2368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挑战（代替麦格的农场小镇的每日任务）：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限时挑战获取分数。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挑战内容固定为规定时间内出售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XX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个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XX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类型商品，得分只与商品等级和数量挂钩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每天可以重复尝试多次，每天取最高一次得分。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奖励为宝箱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金币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稀有宝箱分数。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稀有宝箱分数可兑换稀有宝箱。通常需要很多天才能兑换一个。需要较高的肝度和较高的卡牌等级。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395" y="5164455"/>
            <a:ext cx="9756775" cy="11372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成就：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减少成就数量，大大提高成就难度和奖励，奖励设计为永久增益。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10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latin typeface="宋体" panose="02010600030101010101" pitchFamily="2" charset="-122"/>
                  <a:ea typeface="宋体" panose="02010600030101010101" pitchFamily="2" charset="-122"/>
                  <a:sym typeface="汉仪雅酷黑 55W" panose="020B0504020202020204" pitchFamily="34" charset="-122"/>
                </a:rPr>
                <a:t>游戏目标体系</a:t>
              </a:r>
              <a:endPara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29895" y="994410"/>
          <a:ext cx="11232515" cy="5815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830"/>
                <a:gridCol w="4788535"/>
                <a:gridCol w="2062480"/>
                <a:gridCol w="1141730"/>
              </a:tblGrid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目的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目标期限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店铺升级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解锁更高级的菜、顾客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解锁店铺技能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前期：短期目标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后期：长期目标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无限任务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获得宝箱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每日挑战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获得宝箱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稀有宝箱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宝箱：中期目标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稀有：长期目标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获得永久增益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长期目标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会员收入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获得金币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商店技能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获得一次性的强化激励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签到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金币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钻石等小奖励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菜品制作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获得更多的菜品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招揽能量恢复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获得更多的顾客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开宝箱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获得更多的卡牌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短期目标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0886" y="215287"/>
            <a:ext cx="5007610" cy="646331"/>
            <a:chOff x="-10886" y="215287"/>
            <a:chExt cx="5007610" cy="646331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01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0886" y="805013"/>
              <a:ext cx="990600" cy="21600"/>
            </a:xfrm>
            <a:prstGeom prst="rect">
              <a:avLst/>
            </a:prstGeom>
            <a:solidFill>
              <a:srgbClr val="8C9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麦格的农场餐厅的问题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-10795" y="1041400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1323340"/>
            <a:ext cx="9756775" cy="22453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en-US" alt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1</a:t>
            </a:r>
            <a:r>
              <a:rPr lang="zh-CN" altLang="en-US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、内容繁杂，各个系统互相独立又有关联，但关联逻辑不好</a:t>
            </a:r>
            <a:endParaRPr lang="zh-CN" altLang="en-US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、货币体系混乱，各个物品价值没有统一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3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、广告内购点位过多，混乱且难以清理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4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、代码结构</a:t>
            </a:r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......</a:t>
            </a:r>
            <a:endParaRPr lang="en-US" alt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5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、上线太仓促，没有利用好各个平台对新版本的政策。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1970" y="4065270"/>
            <a:ext cx="9756775" cy="22453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新项目上线标准：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1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、逻辑自洽且完整的体系和货币系统。可以少，但必须精。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、完整的收入结构，包括广告</a:t>
            </a:r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\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内购。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3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</a:t>
            </a:r>
            <a:r>
              <a:rPr 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完整的辅助功能，包括多语言、登陆、推送等。</a:t>
            </a:r>
            <a:endParaRPr lang="en-US" alt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4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、优秀的代码结构。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02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新项目思路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89280" y="1006475"/>
            <a:ext cx="9756775" cy="6523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514350" indent="-514350" algn="l">
              <a:buAutoNum type="arabicPeriod"/>
            </a:pP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降低研发成本（</a:t>
            </a:r>
            <a:r>
              <a:rPr lang="en-US" altLang="zh-CN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2~3</a:t>
            </a: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个月上线）</a:t>
            </a:r>
            <a:endParaRPr lang="zh-CN" alt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复用麦格的美术，尤其是顾客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复用麦格的代码框架，但要优化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复用麦格的各个公共框架，包括登陆、广告池、多语言、各个</a:t>
            </a:r>
            <a:r>
              <a:rPr lang="en-US" altLang="zh-CN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SDK</a:t>
            </a: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接口等。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514350" lvl="0" indent="-514350" algn="l">
              <a:buAutoNum type="arabicPeriod"/>
            </a:pP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新设计思路：简化系统，重点打造核心机制</a:t>
            </a:r>
            <a:endParaRPr lang="zh-CN" alt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引入抽卡机制，并简化玩家资源为：经验，金币，钻石，卡牌。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调整宝箱设计：降低宝箱获取难度，增加开箱限制机制，宝箱只出卡牌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卡牌作用于菜品，配合组成卡牌升级涨价机制。（核心机制）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由于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资源简化，去掉仓库设计。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简化系统：去掉探险、加工、农场，仅保留商店。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简化操作：自动结账功能默认带，招揽简化。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简化美术：去掉购买新设备机制，金币主要作用于各种升级。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策略调整：自动生长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选择制作的策略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--&gt;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选择自动制作的策略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选择顾客的策略。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选择顾客带来的策略：给顾客赋予参数</a:t>
            </a: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（好感度、金币、偏好）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，产生选择的意义。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每日任务调整：改为每日一个挑战，有限时机制。奖励需要多日累计。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挑战调整：增加限时机制。挑战任务设计为游戏主要目标。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成就调整：提高成就难度和奖励。有成就感，成就奖励为永久增益。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简化广告位，核心广告位为：招揽顾客，加速制作，钻石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简化内购，内购点为：钻石，宝箱，活动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endParaRPr lang="zh-CN" altLang="en-US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03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游戏玩法循环设计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018790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制作菜品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785100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选择顾客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33720" y="55575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自动出售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018790" y="1344295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选择菜品</a:t>
            </a:r>
            <a:endParaRPr lang="zh-CN" altLang="en-US"/>
          </a:p>
          <a:p>
            <a:pPr algn="ctr"/>
            <a:r>
              <a:rPr lang="zh-CN" altLang="en-US"/>
              <a:t>自动制作</a:t>
            </a:r>
            <a:endParaRPr lang="zh-CN" altLang="en-US"/>
          </a:p>
        </p:txBody>
      </p:sp>
      <p:cxnSp>
        <p:nvCxnSpPr>
          <p:cNvPr id="9" name="直接箭头连接符 8"/>
          <p:cNvCxnSpPr>
            <a:stCxn id="5" idx="1"/>
            <a:endCxn id="4" idx="3"/>
          </p:cNvCxnSpPr>
          <p:nvPr/>
        </p:nvCxnSpPr>
        <p:spPr>
          <a:xfrm flipH="1">
            <a:off x="4709795" y="3233420"/>
            <a:ext cx="307530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2"/>
            <a:endCxn id="7" idx="3"/>
          </p:cNvCxnSpPr>
          <p:nvPr/>
        </p:nvCxnSpPr>
        <p:spPr>
          <a:xfrm flipH="1">
            <a:off x="7324725" y="3690620"/>
            <a:ext cx="1306195" cy="232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2"/>
            <a:endCxn id="4" idx="0"/>
          </p:cNvCxnSpPr>
          <p:nvPr/>
        </p:nvCxnSpPr>
        <p:spPr>
          <a:xfrm>
            <a:off x="3864610" y="225869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428365" y="975995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策略性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785100" y="1344295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选择顾客</a:t>
            </a:r>
            <a:endParaRPr lang="zh-CN" altLang="en-US"/>
          </a:p>
          <a:p>
            <a:pPr algn="ctr"/>
            <a:r>
              <a:rPr lang="zh-CN" altLang="en-US"/>
              <a:t>满足任务</a:t>
            </a: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8630920" y="225869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194675" y="975995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策略性</a:t>
            </a:r>
            <a:endParaRPr lang="zh-CN" altLang="en-US" b="1">
              <a:solidFill>
                <a:srgbClr val="C00000"/>
              </a:solidFill>
            </a:endParaRPr>
          </a:p>
        </p:txBody>
      </p:sp>
      <p:cxnSp>
        <p:nvCxnSpPr>
          <p:cNvPr id="30" name="直接箭头连接符 29"/>
          <p:cNvCxnSpPr>
            <a:stCxn id="7" idx="1"/>
            <a:endCxn id="4" idx="2"/>
          </p:cNvCxnSpPr>
          <p:nvPr/>
        </p:nvCxnSpPr>
        <p:spPr>
          <a:xfrm flipH="1" flipV="1">
            <a:off x="3864610" y="3690620"/>
            <a:ext cx="1769110" cy="232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5868670" y="4208145"/>
            <a:ext cx="1221105" cy="634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各种增益</a:t>
            </a:r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4676775" y="3619500"/>
            <a:ext cx="1217295" cy="6426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072630" y="3658235"/>
            <a:ext cx="814705" cy="5848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1" idx="2"/>
            <a:endCxn id="7" idx="0"/>
          </p:cNvCxnSpPr>
          <p:nvPr/>
        </p:nvCxnSpPr>
        <p:spPr>
          <a:xfrm>
            <a:off x="6479540" y="4842510"/>
            <a:ext cx="0" cy="7150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5591175" y="1182370"/>
            <a:ext cx="1311910" cy="1238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挑战</a:t>
            </a:r>
            <a:endParaRPr lang="zh-CN" altLang="en-US"/>
          </a:p>
          <a:p>
            <a:pPr algn="ctr"/>
            <a:r>
              <a:rPr lang="zh-CN" altLang="en-US"/>
              <a:t>任务</a:t>
            </a:r>
            <a:endParaRPr lang="zh-CN" altLang="en-US"/>
          </a:p>
          <a:p>
            <a:pPr algn="ctr"/>
            <a:r>
              <a:rPr lang="zh-CN" altLang="en-US"/>
              <a:t>成就</a:t>
            </a:r>
            <a:endParaRPr lang="zh-CN" altLang="en-US"/>
          </a:p>
          <a:p>
            <a:pPr algn="ctr"/>
            <a:r>
              <a:rPr lang="zh-CN" altLang="en-US"/>
              <a:t>金币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97220" y="814070"/>
            <a:ext cx="1101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策略目标</a:t>
            </a:r>
            <a:endParaRPr lang="zh-CN" altLang="en-US" b="1">
              <a:solidFill>
                <a:srgbClr val="C00000"/>
              </a:solidFill>
            </a:endParaRPr>
          </a:p>
        </p:txBody>
      </p:sp>
      <p:cxnSp>
        <p:nvCxnSpPr>
          <p:cNvPr id="37" name="直接箭头连接符 36"/>
          <p:cNvCxnSpPr>
            <a:stCxn id="35" idx="1"/>
            <a:endCxn id="8" idx="3"/>
          </p:cNvCxnSpPr>
          <p:nvPr/>
        </p:nvCxnSpPr>
        <p:spPr>
          <a:xfrm flipH="1">
            <a:off x="4709795" y="1801495"/>
            <a:ext cx="8813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5" idx="3"/>
            <a:endCxn id="27" idx="1"/>
          </p:cNvCxnSpPr>
          <p:nvPr/>
        </p:nvCxnSpPr>
        <p:spPr>
          <a:xfrm>
            <a:off x="6903085" y="1801495"/>
            <a:ext cx="8820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04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游戏资源设计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660775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经验</a:t>
            </a:r>
            <a:endParaRPr lang="zh-CN" altLang="en-US"/>
          </a:p>
          <a:p>
            <a:pPr algn="ctr"/>
            <a:r>
              <a:rPr lang="zh-CN" altLang="en-US"/>
              <a:t>（等级）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353300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金币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660775" y="533781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钻石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346315" y="533781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卡牌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542280" y="965200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各种增益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351780" y="3377565"/>
            <a:ext cx="2001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270500" y="3667760"/>
            <a:ext cx="2147570" cy="16871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366385" y="5632450"/>
            <a:ext cx="196532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8165465" y="3696335"/>
            <a:ext cx="19050" cy="16294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309235" y="3648710"/>
            <a:ext cx="2156460" cy="17062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0"/>
          </p:cNvCxnSpPr>
          <p:nvPr/>
        </p:nvCxnSpPr>
        <p:spPr>
          <a:xfrm flipH="1" flipV="1">
            <a:off x="7197090" y="1837055"/>
            <a:ext cx="1002030" cy="9391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0"/>
          </p:cNvCxnSpPr>
          <p:nvPr/>
        </p:nvCxnSpPr>
        <p:spPr>
          <a:xfrm flipV="1">
            <a:off x="4506595" y="1865630"/>
            <a:ext cx="1099820" cy="910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69155" y="213677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限制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42280" y="389064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限制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78065" y="213677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63540" y="4761230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27420" y="545274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53680" y="4392930"/>
            <a:ext cx="641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加速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29275" y="3051175"/>
            <a:ext cx="1446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  <a:p>
            <a:pPr algn="ctr"/>
            <a:r>
              <a:rPr lang="zh-CN" altLang="en-US" b="1">
                <a:solidFill>
                  <a:srgbClr val="00B050"/>
                </a:solidFill>
              </a:rPr>
              <a:t>（多余回收）</a:t>
            </a:r>
            <a:endParaRPr lang="zh-CN" altLang="en-US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05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菜品设计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菜品与卡牌对应，如何卡牌对玩家产生吸引力？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021205"/>
            <a:ext cx="9756775" cy="20612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赋予菜品多种属性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价格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制作速度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好感度（与顾客对应）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技能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种类（菜品分类作为丰富策略性的一环）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395" y="4401820"/>
            <a:ext cx="9756775" cy="1383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将多种属性组合，并给予适当的评价，设计卡牌颜色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卡牌颜色分类：绿、蓝、紫、金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重复卡牌可以使菜品升级，升级可以提高菜品属性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06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顾客设计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顾客要求有可选择性，顾客也需要增加属性，但去掉技能。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021205"/>
            <a:ext cx="9756775" cy="1753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赋予顾客多种属性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初始金币（意味着有能力购买更多的菜或者更高级的菜）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好感度（更高的好感度意味着可能购买更多的菜，更容易成为会员）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偏好（不用的偏好可以满足不同的任务、挑战、成就需求）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稀有度（稀有顾客拥有更高的初始金币和好感度，美术拥有更独特的形象）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2610" y="4017010"/>
            <a:ext cx="9756775" cy="1383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弱化顾客图鉴设计，弱化顾客对白（减少翻译问题）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初始金币和好感度随机，因为可能被强化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稀有度和偏好与顾客形象绑定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07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设备设计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设备简化为货架</a:t>
            </a:r>
            <a:r>
              <a:rPr lang="en-US" alt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店铺，设计目的为回收金币，提供增益</a:t>
            </a: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1805305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货架（强化菜品）：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提高菜品售价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提高菜品制作速度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提高菜品堆叠数量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395" y="4902835"/>
            <a:ext cx="10676890" cy="1938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（新）会员设计：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顾客好感度满会自动注册为会员，会员会定期缴纳会员费，设计为离线收入。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（新）</a:t>
            </a: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店铺技能设计：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每出售一定数量商品，店铺可释放技能，技能包括：招揽顾客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双倍金币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全场提高好感度等。设计目的主要是让白嫖玩家体验一下付费快感，同时增加可玩性。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395" y="3354070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店铺（强化店铺）：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提高同时容纳顾客的数量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提高会员数量上限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提高顾客初始金币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08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宝箱设计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9531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宝箱需要花费时间打开。设计目的：通过宝箱开箱时间控制玩家进度。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132965"/>
            <a:ext cx="10101580" cy="28613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低级宝箱开箱时间段短，高级宝箱开箱时间长，单位时间内获得的卡牌数量差别不大。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商店花费钻石购买的宝箱可直接打开。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可花费钻石提前开箱，价格略低于直接购买。其实差别不大。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同时只能打开一个箱子，其他箱子排队等待。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待开的箱子有格子限制，多余的箱子可以换成少量金币。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可花费美刀购买同时开两个箱子和多余的箱子格子能力。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增加稀有宝箱设计，最高级的卡只能通过稀有宝箱获得，最高级的卡获取途径只能靠肝和氪。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76c09dbb-233e-44ab-9983-f18ecabcc934}"/>
  <p:tag name="TABLE_ENDDRAG_ORIGIN_RECT" val="884*444"/>
  <p:tag name="TABLE_ENDDRAG_RECT" val="33*78*884*4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站酷小薇LOGO体">
      <a:majorFont>
        <a:latin typeface="站酷小薇LOGO体"/>
        <a:ea typeface="站酷小薇LOGO体"/>
        <a:cs typeface=""/>
      </a:majorFont>
      <a:minorFont>
        <a:latin typeface="站酷小薇LOGO体"/>
        <a:ea typeface="站酷小薇LOGO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2018</Words>
  <Application>WPS 演示</Application>
  <PresentationFormat>宽屏</PresentationFormat>
  <Paragraphs>265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宋体</vt:lpstr>
      <vt:lpstr>Wingdings</vt:lpstr>
      <vt:lpstr>站酷小薇LOGO体</vt:lpstr>
      <vt:lpstr>汉仪雅酷黑 55W</vt:lpstr>
      <vt:lpstr>思源黑体 CN Light</vt:lpstr>
      <vt:lpstr>黑体</vt:lpstr>
      <vt:lpstr>汉仪典雅体简</vt:lpstr>
      <vt:lpstr>Microsoft YaHei Bold</vt:lpstr>
      <vt:lpstr>微软雅黑</vt:lpstr>
      <vt:lpstr>思源黑体 CN Bold</vt:lpstr>
      <vt:lpstr>Microsoft YaHei Regular</vt:lpstr>
      <vt:lpstr>Arial Unicode MS</vt:lpstr>
      <vt:lpstr>Calibri</vt:lpstr>
      <vt:lpstr>Calibri Light</vt:lpstr>
      <vt:lpstr>等线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Jane</dc:creator>
  <cp:lastModifiedBy>Theodore</cp:lastModifiedBy>
  <cp:revision>49</cp:revision>
  <dcterms:created xsi:type="dcterms:W3CDTF">2021-09-23T02:54:00Z</dcterms:created>
  <dcterms:modified xsi:type="dcterms:W3CDTF">2022-02-18T06:46:50Z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KSOTemplateUUID">
    <vt:lpwstr>v1.0_mb_QUcqshm6EjmBmljMT9ByLg==</vt:lpwstr>
  </property>
  <property fmtid="{D5CDD505-2E9C-101B-9397-08002B2CF9AE}" pid="4" name="ICV">
    <vt:lpwstr>756EDC53F288448AA68E5040FE92ACE9</vt:lpwstr>
  </property>
</Properties>
</file>